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56" r:id="rId2"/>
    <p:sldId id="282" r:id="rId3"/>
    <p:sldId id="257" r:id="rId4"/>
    <p:sldId id="258" r:id="rId5"/>
    <p:sldId id="259" r:id="rId6"/>
    <p:sldId id="260" r:id="rId7"/>
    <p:sldId id="261" r:id="rId8"/>
    <p:sldId id="262" r:id="rId9"/>
    <p:sldId id="263" r:id="rId10"/>
    <p:sldId id="264" r:id="rId11"/>
    <p:sldId id="265" r:id="rId12"/>
    <p:sldId id="266" r:id="rId13"/>
    <p:sldId id="267" r:id="rId14"/>
    <p:sldId id="268" r:id="rId15"/>
    <p:sldId id="271" r:id="rId16"/>
    <p:sldId id="270" r:id="rId17"/>
    <p:sldId id="272" r:id="rId18"/>
    <p:sldId id="273" r:id="rId19"/>
    <p:sldId id="274" r:id="rId20"/>
    <p:sldId id="269" r:id="rId21"/>
    <p:sldId id="276" r:id="rId22"/>
    <p:sldId id="277" r:id="rId23"/>
    <p:sldId id="279" r:id="rId24"/>
    <p:sldId id="280" r:id="rId25"/>
    <p:sldId id="28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10" d="100"/>
          <a:sy n="110" d="100"/>
        </p:scale>
        <p:origin x="59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8455C3C-1E17-46E2-8385-3EE2D414FBE6}" type="datetimeFigureOut">
              <a:rPr lang="en-US" smtClean="0"/>
              <a:t>4/5/2017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07AD9D-ABBD-420F-9C18-035E7354136A}" type="slidenum">
              <a:rPr lang="en-US" smtClean="0"/>
              <a:t>‹#›</a:t>
            </a:fld>
            <a:endParaRPr lang="en-US"/>
          </a:p>
        </p:txBody>
      </p:sp>
      <p:cxnSp>
        <p:nvCxnSpPr>
          <p:cNvPr id="13" name="Straight Connector 12"/>
          <p:cNvCxnSpPr/>
          <p:nvPr/>
        </p:nvCxnSpPr>
        <p:spPr>
          <a:xfrm flipV="1">
            <a:off x="838684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0"/>
            <a:ext cx="12192000" cy="4572001"/>
          </a:xfrm>
          <a:prstGeom prst="rect">
            <a:avLst/>
          </a:prstGeom>
          <a:blipFill dpi="0" rotWithShape="1">
            <a:blip r:embed="rId2">
              <a:duotone>
                <a:schemeClr val="accent1">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308079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455C3C-1E17-46E2-8385-3EE2D414FBE6}" type="datetimeFigureOut">
              <a:rPr lang="en-US" smtClean="0"/>
              <a:t>4/5/2017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07AD9D-ABBD-420F-9C18-035E7354136A}" type="slidenum">
              <a:rPr lang="en-US" smtClean="0"/>
              <a:t>‹#›</a:t>
            </a:fld>
            <a:endParaRPr lang="en-US"/>
          </a:p>
        </p:txBody>
      </p:sp>
    </p:spTree>
    <p:extLst>
      <p:ext uri="{BB962C8B-B14F-4D97-AF65-F5344CB8AC3E}">
        <p14:creationId xmlns:p14="http://schemas.microsoft.com/office/powerpoint/2010/main" val="327870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455C3C-1E17-46E2-8385-3EE2D414FBE6}" type="datetimeFigureOut">
              <a:rPr lang="en-US" smtClean="0"/>
              <a:t>4/5/2017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07AD9D-ABBD-420F-9C18-035E7354136A}"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1749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455C3C-1E17-46E2-8385-3EE2D414FBE6}" type="datetimeFigureOut">
              <a:rPr lang="en-US" smtClean="0"/>
              <a:t>4/5/2017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07AD9D-ABBD-420F-9C18-035E7354136A}" type="slidenum">
              <a:rPr lang="en-US" smtClean="0"/>
              <a:t>‹#›</a:t>
            </a:fld>
            <a:endParaRPr lang="en-US"/>
          </a:p>
        </p:txBody>
      </p:sp>
    </p:spTree>
    <p:extLst>
      <p:ext uri="{BB962C8B-B14F-4D97-AF65-F5344CB8AC3E}">
        <p14:creationId xmlns:p14="http://schemas.microsoft.com/office/powerpoint/2010/main" val="664357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455C3C-1E17-46E2-8385-3EE2D414FBE6}" type="datetimeFigureOut">
              <a:rPr lang="en-US" smtClean="0"/>
              <a:t>4/5/2017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07AD9D-ABBD-420F-9C18-035E7354136A}" type="slidenum">
              <a:rPr lang="en-US" smtClean="0"/>
              <a:t>‹#›</a:t>
            </a:fld>
            <a:endParaRPr lang="en-US"/>
          </a:p>
        </p:txBody>
      </p:sp>
      <p:cxnSp>
        <p:nvCxnSpPr>
          <p:cNvPr id="12" name="Straight Connector 11"/>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0" y="-1"/>
            <a:ext cx="12192000" cy="4572000"/>
          </a:xfrm>
          <a:prstGeom prst="rect">
            <a:avLst/>
          </a:prstGeom>
          <a:blipFill dpi="0" rotWithShape="1">
            <a:blip r:embed="rId2">
              <a:duotone>
                <a:schemeClr val="accent3">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78087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8455C3C-1E17-46E2-8385-3EE2D414FBE6}" type="datetimeFigureOut">
              <a:rPr lang="en-US" smtClean="0"/>
              <a:t>4/5/2017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07AD9D-ABBD-420F-9C18-035E7354136A}" type="slidenum">
              <a:rPr lang="en-US" smtClean="0"/>
              <a:t>‹#›</a:t>
            </a:fld>
            <a:endParaRPr lang="en-US"/>
          </a:p>
        </p:txBody>
      </p:sp>
    </p:spTree>
    <p:extLst>
      <p:ext uri="{BB962C8B-B14F-4D97-AF65-F5344CB8AC3E}">
        <p14:creationId xmlns:p14="http://schemas.microsoft.com/office/powerpoint/2010/main" val="2328373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455C3C-1E17-46E2-8385-3EE2D414FBE6}" type="datetimeFigureOut">
              <a:rPr lang="en-US" smtClean="0"/>
              <a:t>4/5/2017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07AD9D-ABBD-420F-9C18-035E7354136A}" type="slidenum">
              <a:rPr lang="en-US" smtClean="0"/>
              <a:t>‹#›</a:t>
            </a:fld>
            <a:endParaRPr lang="en-US"/>
          </a:p>
        </p:txBody>
      </p:sp>
    </p:spTree>
    <p:extLst>
      <p:ext uri="{BB962C8B-B14F-4D97-AF65-F5344CB8AC3E}">
        <p14:creationId xmlns:p14="http://schemas.microsoft.com/office/powerpoint/2010/main" val="724897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455C3C-1E17-46E2-8385-3EE2D414FBE6}" type="datetimeFigureOut">
              <a:rPr lang="en-US" smtClean="0"/>
              <a:t>4/5/2017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107AD9D-ABBD-420F-9C18-035E7354136A}" type="slidenum">
              <a:rPr lang="en-US" smtClean="0"/>
              <a:t>‹#›</a:t>
            </a:fld>
            <a:endParaRPr lang="en-US"/>
          </a:p>
        </p:txBody>
      </p:sp>
    </p:spTree>
    <p:extLst>
      <p:ext uri="{BB962C8B-B14F-4D97-AF65-F5344CB8AC3E}">
        <p14:creationId xmlns:p14="http://schemas.microsoft.com/office/powerpoint/2010/main" val="1897357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455C3C-1E17-46E2-8385-3EE2D414FBE6}" type="datetimeFigureOut">
              <a:rPr lang="en-US" smtClean="0"/>
              <a:t>4/5/2017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107AD9D-ABBD-420F-9C18-035E7354136A}" type="slidenum">
              <a:rPr lang="en-US" smtClean="0"/>
              <a:t>‹#›</a:t>
            </a:fld>
            <a:endParaRPr lang="en-US"/>
          </a:p>
        </p:txBody>
      </p:sp>
    </p:spTree>
    <p:extLst>
      <p:ext uri="{BB962C8B-B14F-4D97-AF65-F5344CB8AC3E}">
        <p14:creationId xmlns:p14="http://schemas.microsoft.com/office/powerpoint/2010/main" val="2262655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455C3C-1E17-46E2-8385-3EE2D414FBE6}" type="datetimeFigureOut">
              <a:rPr lang="en-US" smtClean="0"/>
              <a:t>4/5/2017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07AD9D-ABBD-420F-9C18-035E7354136A}" type="slidenum">
              <a:rPr lang="en-US" smtClean="0"/>
              <a:t>‹#›</a:t>
            </a:fld>
            <a:endParaRPr lang="en-US"/>
          </a:p>
        </p:txBody>
      </p:sp>
    </p:spTree>
    <p:extLst>
      <p:ext uri="{BB962C8B-B14F-4D97-AF65-F5344CB8AC3E}">
        <p14:creationId xmlns:p14="http://schemas.microsoft.com/office/powerpoint/2010/main" val="1875551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8455C3C-1E17-46E2-8385-3EE2D414FBE6}" type="datetimeFigureOut">
              <a:rPr lang="en-US" smtClean="0"/>
              <a:t>4/5/2017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07AD9D-ABBD-420F-9C18-035E7354136A}"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0373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8455C3C-1E17-46E2-8385-3EE2D414FBE6}" type="datetimeFigureOut">
              <a:rPr lang="en-US" smtClean="0"/>
              <a:t>4/5/2017</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107AD9D-ABBD-420F-9C18-035E7354136A}" type="slidenum">
              <a:rPr lang="en-US" smtClean="0"/>
              <a:t>‹#›</a:t>
            </a:fld>
            <a:endParaRPr lang="en-US"/>
          </a:p>
        </p:txBody>
      </p:sp>
      <p:cxnSp>
        <p:nvCxnSpPr>
          <p:cNvPr id="8" name="Straight Connector 7"/>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3817571"/>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png"/><Relationship Id="rId7" Type="http://schemas.openxmlformats.org/officeDocument/2006/relationships/image" Target="../media/image19.jpe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 Id="rId9" Type="http://schemas.openxmlformats.org/officeDocument/2006/relationships/image" Target="../media/image21.jpeg"/></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E-mechanic</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610609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POV # 3</a:t>
            </a:r>
          </a:p>
        </p:txBody>
      </p:sp>
      <p:sp>
        <p:nvSpPr>
          <p:cNvPr id="3" name="Content Placeholder 2"/>
          <p:cNvSpPr>
            <a:spLocks noGrp="1"/>
          </p:cNvSpPr>
          <p:nvPr>
            <p:ph idx="1"/>
          </p:nvPr>
        </p:nvSpPr>
        <p:spPr/>
        <p:txBody>
          <a:bodyPr/>
          <a:lstStyle/>
          <a:p>
            <a:r>
              <a:rPr lang="en-US" sz="3000" b="1" dirty="0"/>
              <a:t>We met: </a:t>
            </a:r>
            <a:r>
              <a:rPr lang="en-US" sz="2400" b="1" dirty="0"/>
              <a:t>: </a:t>
            </a:r>
            <a:r>
              <a:rPr lang="en-US" sz="2600" dirty="0"/>
              <a:t>a middle aged man who runs his own textile business and administrate his subordinates and has to a lot of meetings for his business and also has to projects deals either on his own business place or has to move from one corner of city to another.</a:t>
            </a:r>
          </a:p>
          <a:p>
            <a:r>
              <a:rPr lang="en-US" sz="3000" b="1" dirty="0"/>
              <a:t>We were amazed:</a:t>
            </a:r>
            <a:r>
              <a:rPr lang="en-US" sz="3000" dirty="0"/>
              <a:t> </a:t>
            </a:r>
            <a:r>
              <a:rPr lang="en-US" sz="2600" dirty="0"/>
              <a:t>to see that he liked our idea because he has a lot of issues regarding bike maintenance. For example; time shortage etc.</a:t>
            </a:r>
          </a:p>
          <a:p>
            <a:r>
              <a:rPr lang="en-US" sz="3000" b="1" dirty="0"/>
              <a:t>It would be game changing if: </a:t>
            </a:r>
            <a:r>
              <a:rPr lang="en-US" sz="2600" dirty="0"/>
              <a:t>firstly, if we are able to accomplish all these challenges highlighted by him. Secondly, if we could make our service comfortable enough for him during his busy routine life.</a:t>
            </a:r>
          </a:p>
          <a:p>
            <a:endParaRPr lang="en-US" sz="2400" dirty="0"/>
          </a:p>
          <a:p>
            <a:endParaRPr lang="en-US" dirty="0"/>
          </a:p>
        </p:txBody>
      </p:sp>
    </p:spTree>
    <p:extLst>
      <p:ext uri="{BB962C8B-B14F-4D97-AF65-F5344CB8AC3E}">
        <p14:creationId xmlns:p14="http://schemas.microsoft.com/office/powerpoint/2010/main" val="544740398"/>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3 – How might we? (</a:t>
            </a:r>
            <a:r>
              <a:rPr lang="en-US" dirty="0" err="1"/>
              <a:t>hmw</a:t>
            </a:r>
            <a:r>
              <a:rPr lang="en-US" dirty="0"/>
              <a:t>)</a:t>
            </a:r>
          </a:p>
        </p:txBody>
      </p:sp>
      <p:pic>
        <p:nvPicPr>
          <p:cNvPr id="7" name="Picture Placeholder 6"/>
          <p:cNvPicPr>
            <a:picLocks noGrp="1" noChangeAspect="1"/>
          </p:cNvPicPr>
          <p:nvPr>
            <p:ph type="pic" idx="1"/>
          </p:nvPr>
        </p:nvPicPr>
        <p:blipFill>
          <a:blip r:embed="rId2">
            <a:extLst>
              <a:ext uri="{28A0092B-C50C-407E-A947-70E740481C1C}">
                <a14:useLocalDpi xmlns:a14="http://schemas.microsoft.com/office/drawing/2010/main" val="0"/>
              </a:ext>
            </a:extLst>
          </a:blip>
          <a:srcRect t="12490" b="12490"/>
          <a:stretch>
            <a:fillRect/>
          </a:stretch>
        </p:blipFill>
        <p:spPr/>
      </p:pic>
      <p:sp>
        <p:nvSpPr>
          <p:cNvPr id="6" name="Text Placeholder 5"/>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85886196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Hmw</a:t>
            </a:r>
            <a:r>
              <a:rPr lang="en-US" dirty="0"/>
              <a:t> # 1</a:t>
            </a:r>
          </a:p>
        </p:txBody>
      </p:sp>
      <p:sp>
        <p:nvSpPr>
          <p:cNvPr id="7" name="Down Arrow Callout 6"/>
          <p:cNvSpPr/>
          <p:nvPr/>
        </p:nvSpPr>
        <p:spPr>
          <a:xfrm>
            <a:off x="1201003" y="2552131"/>
            <a:ext cx="9307773" cy="2033517"/>
          </a:xfrm>
          <a:prstGeom prst="downArrowCallout">
            <a:avLst/>
          </a:prstGeom>
          <a:solidFill>
            <a:schemeClr val="tx1">
              <a:lumMod val="50000"/>
              <a:lumOff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People are status Quo, they have their fixed mechanics</a:t>
            </a:r>
          </a:p>
        </p:txBody>
      </p:sp>
      <p:sp>
        <p:nvSpPr>
          <p:cNvPr id="8" name="Rectangle 7"/>
          <p:cNvSpPr/>
          <p:nvPr/>
        </p:nvSpPr>
        <p:spPr>
          <a:xfrm>
            <a:off x="1201003" y="5022374"/>
            <a:ext cx="9307773" cy="11778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HMW?: We change their mindset so that we may convince them to use our service.</a:t>
            </a:r>
          </a:p>
        </p:txBody>
      </p:sp>
    </p:spTree>
    <p:extLst>
      <p:ext uri="{BB962C8B-B14F-4D97-AF65-F5344CB8AC3E}">
        <p14:creationId xmlns:p14="http://schemas.microsoft.com/office/powerpoint/2010/main" val="253349147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Hmw</a:t>
            </a:r>
            <a:r>
              <a:rPr lang="en-US" dirty="0"/>
              <a:t> # 2</a:t>
            </a:r>
          </a:p>
        </p:txBody>
      </p:sp>
      <p:sp>
        <p:nvSpPr>
          <p:cNvPr id="7" name="Down Arrow Callout 6"/>
          <p:cNvSpPr/>
          <p:nvPr/>
        </p:nvSpPr>
        <p:spPr>
          <a:xfrm>
            <a:off x="1201003" y="2552131"/>
            <a:ext cx="9307773" cy="2033517"/>
          </a:xfrm>
          <a:prstGeom prst="downArrowCallout">
            <a:avLst/>
          </a:prstGeom>
          <a:solidFill>
            <a:schemeClr val="tx2">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People can’t afford extra charges but only 30 or less than 50 rupees per service</a:t>
            </a:r>
          </a:p>
        </p:txBody>
      </p:sp>
      <p:sp>
        <p:nvSpPr>
          <p:cNvPr id="8" name="Rectangle 7"/>
          <p:cNvSpPr/>
          <p:nvPr/>
        </p:nvSpPr>
        <p:spPr>
          <a:xfrm>
            <a:off x="1201003" y="5022374"/>
            <a:ext cx="9307773" cy="11778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HMW?: Create costs effective method for charging them which meet their cost requirements.</a:t>
            </a:r>
          </a:p>
        </p:txBody>
      </p:sp>
    </p:spTree>
    <p:extLst>
      <p:ext uri="{BB962C8B-B14F-4D97-AF65-F5344CB8AC3E}">
        <p14:creationId xmlns:p14="http://schemas.microsoft.com/office/powerpoint/2010/main" val="345541361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Hmw</a:t>
            </a:r>
            <a:r>
              <a:rPr lang="en-US" dirty="0"/>
              <a:t> # 3</a:t>
            </a:r>
          </a:p>
        </p:txBody>
      </p:sp>
      <p:sp>
        <p:nvSpPr>
          <p:cNvPr id="7" name="Down Arrow Callout 6"/>
          <p:cNvSpPr/>
          <p:nvPr/>
        </p:nvSpPr>
        <p:spPr>
          <a:xfrm>
            <a:off x="1201003" y="2552131"/>
            <a:ext cx="9307773" cy="2033517"/>
          </a:xfrm>
          <a:prstGeom prst="downArrowCallout">
            <a:avLst/>
          </a:prstGeom>
          <a:solidFill>
            <a:schemeClr val="accent2">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If we come up with a bike maintenance service and make our service comfortable enough for people during their busy routine life.</a:t>
            </a:r>
            <a:endParaRPr lang="en-US" sz="4000" dirty="0"/>
          </a:p>
        </p:txBody>
      </p:sp>
      <p:sp>
        <p:nvSpPr>
          <p:cNvPr id="8" name="Rectangle 7"/>
          <p:cNvSpPr/>
          <p:nvPr/>
        </p:nvSpPr>
        <p:spPr>
          <a:xfrm>
            <a:off x="1201003" y="5022374"/>
            <a:ext cx="9307773" cy="11778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HMW?: We come up with a service that meet different challenges highlighted by people.</a:t>
            </a:r>
          </a:p>
        </p:txBody>
      </p:sp>
    </p:spTree>
    <p:extLst>
      <p:ext uri="{BB962C8B-B14F-4D97-AF65-F5344CB8AC3E}">
        <p14:creationId xmlns:p14="http://schemas.microsoft.com/office/powerpoint/2010/main" val="37722497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4- solution</a:t>
            </a:r>
          </a:p>
        </p:txBody>
      </p:sp>
      <p:pic>
        <p:nvPicPr>
          <p:cNvPr id="7" name="Picture Placeholder 6"/>
          <p:cNvPicPr>
            <a:picLocks noGrp="1" noChangeAspect="1"/>
          </p:cNvPicPr>
          <p:nvPr>
            <p:ph type="pic" idx="1"/>
          </p:nvPr>
        </p:nvPicPr>
        <p:blipFill>
          <a:blip r:embed="rId2">
            <a:extLst>
              <a:ext uri="{28A0092B-C50C-407E-A947-70E740481C1C}">
                <a14:useLocalDpi xmlns:a14="http://schemas.microsoft.com/office/drawing/2010/main" val="0"/>
              </a:ext>
            </a:extLst>
          </a:blip>
          <a:srcRect t="12490" b="12490"/>
          <a:stretch>
            <a:fillRect/>
          </a:stretch>
        </p:blipFill>
        <p:spPr/>
      </p:pic>
      <p:sp>
        <p:nvSpPr>
          <p:cNvPr id="6" name="Text Placeholder 5"/>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94421011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Solution # 1</a:t>
            </a:r>
          </a:p>
        </p:txBody>
      </p:sp>
      <p:sp>
        <p:nvSpPr>
          <p:cNvPr id="7" name="Down Arrow Callout 6"/>
          <p:cNvSpPr/>
          <p:nvPr/>
        </p:nvSpPr>
        <p:spPr>
          <a:xfrm>
            <a:off x="1201003" y="2054986"/>
            <a:ext cx="9307773" cy="2033517"/>
          </a:xfrm>
          <a:prstGeom prst="downArrowCallout">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HMW?: We change their mindset so that we may convince them to use our service</a:t>
            </a:r>
            <a:endParaRPr lang="en-US" sz="4800" dirty="0">
              <a:solidFill>
                <a:schemeClr val="tx1"/>
              </a:solidFill>
            </a:endParaRPr>
          </a:p>
        </p:txBody>
      </p:sp>
      <p:sp>
        <p:nvSpPr>
          <p:cNvPr id="8" name="Rectangle 7"/>
          <p:cNvSpPr/>
          <p:nvPr/>
        </p:nvSpPr>
        <p:spPr>
          <a:xfrm>
            <a:off x="1201003" y="4518734"/>
            <a:ext cx="9307773" cy="16814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700" dirty="0">
                <a:solidFill>
                  <a:schemeClr val="tx1"/>
                </a:solidFill>
              </a:rPr>
              <a:t>We’ll provide all the services as We’ll provide all the services as they require because outside mechanics do work of their own choice. </a:t>
            </a:r>
          </a:p>
        </p:txBody>
      </p:sp>
    </p:spTree>
    <p:extLst>
      <p:ext uri="{BB962C8B-B14F-4D97-AF65-F5344CB8AC3E}">
        <p14:creationId xmlns:p14="http://schemas.microsoft.com/office/powerpoint/2010/main" val="145022199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Solution # 2</a:t>
            </a:r>
          </a:p>
        </p:txBody>
      </p:sp>
      <p:sp>
        <p:nvSpPr>
          <p:cNvPr id="7" name="Down Arrow Callout 6"/>
          <p:cNvSpPr/>
          <p:nvPr/>
        </p:nvSpPr>
        <p:spPr>
          <a:xfrm>
            <a:off x="1201003" y="2552131"/>
            <a:ext cx="9307773" cy="2033517"/>
          </a:xfrm>
          <a:prstGeom prst="downArrowCallout">
            <a:avLst/>
          </a:prstGeom>
          <a:solidFill>
            <a:schemeClr val="accent5">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HMW?: Create costs effective method for charging them which meet their cost requirements</a:t>
            </a:r>
            <a:endParaRPr lang="en-US" sz="4800" dirty="0"/>
          </a:p>
        </p:txBody>
      </p:sp>
      <p:sp>
        <p:nvSpPr>
          <p:cNvPr id="8" name="Rectangle 7"/>
          <p:cNvSpPr/>
          <p:nvPr/>
        </p:nvSpPr>
        <p:spPr>
          <a:xfrm>
            <a:off x="1201003" y="5022374"/>
            <a:ext cx="9307773" cy="11778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solidFill>
                  <a:schemeClr val="tx1"/>
                </a:solidFill>
              </a:rPr>
              <a:t>We can offer them vouchers so that they may get discount.</a:t>
            </a:r>
          </a:p>
        </p:txBody>
      </p:sp>
    </p:spTree>
    <p:extLst>
      <p:ext uri="{BB962C8B-B14F-4D97-AF65-F5344CB8AC3E}">
        <p14:creationId xmlns:p14="http://schemas.microsoft.com/office/powerpoint/2010/main" val="386591696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Solution # 3</a:t>
            </a:r>
          </a:p>
        </p:txBody>
      </p:sp>
      <p:sp>
        <p:nvSpPr>
          <p:cNvPr id="7" name="Down Arrow Callout 6"/>
          <p:cNvSpPr/>
          <p:nvPr/>
        </p:nvSpPr>
        <p:spPr>
          <a:xfrm>
            <a:off x="1201003" y="2552131"/>
            <a:ext cx="9307773" cy="2033517"/>
          </a:xfrm>
          <a:prstGeom prst="downArrowCallout">
            <a:avLst/>
          </a:prstGeom>
          <a:solidFill>
            <a:schemeClr val="accent4">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HMW?: We come up with a service that meet different challenges highlighted by people</a:t>
            </a:r>
            <a:endParaRPr lang="en-US" sz="4800" dirty="0"/>
          </a:p>
        </p:txBody>
      </p:sp>
      <p:sp>
        <p:nvSpPr>
          <p:cNvPr id="8" name="Rectangle 7"/>
          <p:cNvSpPr/>
          <p:nvPr/>
        </p:nvSpPr>
        <p:spPr>
          <a:xfrm>
            <a:off x="1201003" y="5022374"/>
            <a:ext cx="9307773" cy="11778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solidFill>
                  <a:schemeClr val="tx1"/>
                </a:solidFill>
              </a:rPr>
              <a:t>Most of the people had time issue for their bike maintenance, we’ll maintain their bike in the time they require or they want.</a:t>
            </a:r>
          </a:p>
        </p:txBody>
      </p:sp>
    </p:spTree>
    <p:extLst>
      <p:ext uri="{BB962C8B-B14F-4D97-AF65-F5344CB8AC3E}">
        <p14:creationId xmlns:p14="http://schemas.microsoft.com/office/powerpoint/2010/main" val="242946376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5- experience prototype</a:t>
            </a:r>
          </a:p>
        </p:txBody>
      </p:sp>
      <p:pic>
        <p:nvPicPr>
          <p:cNvPr id="7" name="Picture Placeholder 6"/>
          <p:cNvPicPr>
            <a:picLocks noGrp="1" noChangeAspect="1"/>
          </p:cNvPicPr>
          <p:nvPr>
            <p:ph type="pic" idx="1"/>
          </p:nvPr>
        </p:nvPicPr>
        <p:blipFill>
          <a:blip r:embed="rId2">
            <a:extLst>
              <a:ext uri="{28A0092B-C50C-407E-A947-70E740481C1C}">
                <a14:useLocalDpi xmlns:a14="http://schemas.microsoft.com/office/drawing/2010/main" val="0"/>
              </a:ext>
            </a:extLst>
          </a:blip>
          <a:srcRect t="12490" b="12490"/>
          <a:stretch>
            <a:fillRect/>
          </a:stretch>
        </p:blipFill>
        <p:spPr/>
      </p:pic>
      <p:sp>
        <p:nvSpPr>
          <p:cNvPr id="6" name="Text Placeholder 5"/>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63799136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8092" y="345519"/>
            <a:ext cx="9720072" cy="773067"/>
          </a:xfrm>
        </p:spPr>
        <p:txBody>
          <a:bodyPr/>
          <a:lstStyle/>
          <a:p>
            <a:r>
              <a:rPr lang="en-US" dirty="0"/>
              <a:t>Team members</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137" r="2254"/>
          <a:stretch/>
        </p:blipFill>
        <p:spPr>
          <a:xfrm>
            <a:off x="168676" y="2175030"/>
            <a:ext cx="2636668" cy="4136639"/>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12477"/>
          <a:stretch/>
        </p:blipFill>
        <p:spPr>
          <a:xfrm>
            <a:off x="2947381" y="2175030"/>
            <a:ext cx="2707690" cy="4124945"/>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19344" r="13951"/>
          <a:stretch/>
        </p:blipFill>
        <p:spPr>
          <a:xfrm>
            <a:off x="5868128" y="2183908"/>
            <a:ext cx="2751586" cy="4124945"/>
          </a:xfrm>
          <a:prstGeom prst="rect">
            <a:avLst/>
          </a:prstGeom>
        </p:spPr>
      </p:pic>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l="11887" t="6281" r="18311"/>
          <a:stretch/>
        </p:blipFill>
        <p:spPr>
          <a:xfrm>
            <a:off x="8782232" y="2175029"/>
            <a:ext cx="3107185" cy="4124945"/>
          </a:xfrm>
          <a:prstGeom prst="rect">
            <a:avLst/>
          </a:prstGeom>
        </p:spPr>
      </p:pic>
      <p:sp>
        <p:nvSpPr>
          <p:cNvPr id="12" name="TextBox 11"/>
          <p:cNvSpPr txBox="1"/>
          <p:nvPr/>
        </p:nvSpPr>
        <p:spPr>
          <a:xfrm>
            <a:off x="466915" y="1725798"/>
            <a:ext cx="1898148" cy="523220"/>
          </a:xfrm>
          <a:prstGeom prst="rect">
            <a:avLst/>
          </a:prstGeom>
          <a:noFill/>
        </p:spPr>
        <p:txBody>
          <a:bodyPr wrap="none" rtlCol="0">
            <a:spAutoFit/>
          </a:bodyPr>
          <a:lstStyle/>
          <a:p>
            <a:r>
              <a:rPr lang="en-US" sz="2800" dirty="0"/>
              <a:t>Usama Latif</a:t>
            </a:r>
          </a:p>
        </p:txBody>
      </p:sp>
      <p:sp>
        <p:nvSpPr>
          <p:cNvPr id="13" name="TextBox 12"/>
          <p:cNvSpPr txBox="1"/>
          <p:nvPr/>
        </p:nvSpPr>
        <p:spPr>
          <a:xfrm>
            <a:off x="3350456" y="1725798"/>
            <a:ext cx="1817998" cy="523220"/>
          </a:xfrm>
          <a:prstGeom prst="rect">
            <a:avLst/>
          </a:prstGeom>
          <a:noFill/>
        </p:spPr>
        <p:txBody>
          <a:bodyPr wrap="none" rtlCol="0">
            <a:spAutoFit/>
          </a:bodyPr>
          <a:lstStyle/>
          <a:p>
            <a:r>
              <a:rPr lang="en-US" sz="2800" dirty="0"/>
              <a:t>Zain </a:t>
            </a:r>
            <a:r>
              <a:rPr lang="en-US" sz="2800" dirty="0" err="1"/>
              <a:t>Amjad</a:t>
            </a:r>
            <a:endParaRPr lang="en-US" sz="2800" dirty="0"/>
          </a:p>
        </p:txBody>
      </p:sp>
      <p:sp>
        <p:nvSpPr>
          <p:cNvPr id="14" name="TextBox 13"/>
          <p:cNvSpPr txBox="1"/>
          <p:nvPr/>
        </p:nvSpPr>
        <p:spPr>
          <a:xfrm>
            <a:off x="6082441" y="1725798"/>
            <a:ext cx="1988173" cy="523220"/>
          </a:xfrm>
          <a:prstGeom prst="rect">
            <a:avLst/>
          </a:prstGeom>
          <a:noFill/>
        </p:spPr>
        <p:txBody>
          <a:bodyPr wrap="none" rtlCol="0">
            <a:spAutoFit/>
          </a:bodyPr>
          <a:lstStyle/>
          <a:p>
            <a:r>
              <a:rPr lang="en-US" sz="2800" dirty="0" err="1"/>
              <a:t>Tayeba</a:t>
            </a:r>
            <a:r>
              <a:rPr lang="en-US" sz="2800" dirty="0"/>
              <a:t> Tariq</a:t>
            </a:r>
          </a:p>
        </p:txBody>
      </p:sp>
      <p:sp>
        <p:nvSpPr>
          <p:cNvPr id="15" name="TextBox 14"/>
          <p:cNvSpPr txBox="1"/>
          <p:nvPr/>
        </p:nvSpPr>
        <p:spPr>
          <a:xfrm>
            <a:off x="8944257" y="1725798"/>
            <a:ext cx="2783134" cy="523220"/>
          </a:xfrm>
          <a:prstGeom prst="rect">
            <a:avLst/>
          </a:prstGeom>
          <a:noFill/>
        </p:spPr>
        <p:txBody>
          <a:bodyPr wrap="none" rtlCol="0">
            <a:spAutoFit/>
          </a:bodyPr>
          <a:lstStyle/>
          <a:p>
            <a:r>
              <a:rPr lang="en-US" sz="2800" dirty="0" err="1"/>
              <a:t>Muqaddas</a:t>
            </a:r>
            <a:r>
              <a:rPr lang="en-US" sz="2800" dirty="0"/>
              <a:t> Rashid</a:t>
            </a:r>
          </a:p>
        </p:txBody>
      </p:sp>
    </p:spTree>
    <p:extLst>
      <p:ext uri="{BB962C8B-B14F-4D97-AF65-F5344CB8AC3E}">
        <p14:creationId xmlns:p14="http://schemas.microsoft.com/office/powerpoint/2010/main" val="589379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ppt_x"/>
                                          </p:val>
                                        </p:tav>
                                        <p:tav tm="100000">
                                          <p:val>
                                            <p:strVal val="#ppt_x"/>
                                          </p:val>
                                        </p:tav>
                                      </p:tavLst>
                                    </p:anim>
                                    <p:anim calcmode="lin" valueType="num">
                                      <p:cBhvr additive="base">
                                        <p:cTn id="4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Prototype # 1 – Make a call</a:t>
            </a:r>
          </a:p>
        </p:txBody>
      </p:sp>
      <p:sp>
        <p:nvSpPr>
          <p:cNvPr id="3" name="Content Placeholder 2"/>
          <p:cNvSpPr>
            <a:spLocks noGrp="1"/>
          </p:cNvSpPr>
          <p:nvPr>
            <p:ph idx="1"/>
          </p:nvPr>
        </p:nvSpPr>
        <p:spPr>
          <a:xfrm>
            <a:off x="2849731" y="2286000"/>
            <a:ext cx="4900475" cy="4023360"/>
          </a:xfrm>
        </p:spPr>
        <p:txBody>
          <a:bodyPr/>
          <a:lstStyle/>
          <a:p>
            <a:r>
              <a:rPr lang="en-US" dirty="0"/>
              <a:t>1- Customer will make a call</a:t>
            </a:r>
          </a:p>
          <a:p>
            <a:r>
              <a:rPr lang="en-US" dirty="0"/>
              <a:t>2- Greetings</a:t>
            </a:r>
          </a:p>
          <a:p>
            <a:r>
              <a:rPr lang="en-US" dirty="0"/>
              <a:t>3- we’ll ask him options then he’ll ans.</a:t>
            </a:r>
          </a:p>
          <a:p>
            <a:r>
              <a:rPr lang="en-US" dirty="0"/>
              <a:t>4- We’ll then enquire him about any other issue and them we’ll tell him charges</a:t>
            </a:r>
          </a:p>
          <a:p>
            <a:r>
              <a:rPr lang="en-US" dirty="0"/>
              <a:t>5- we’ll ask him his address</a:t>
            </a:r>
          </a:p>
          <a:p>
            <a:r>
              <a:rPr lang="en-US" dirty="0"/>
              <a:t>6- Finally, we’ll send our mechanic to him.</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1865" y="3718560"/>
            <a:ext cx="2381250" cy="25908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853" y="3681291"/>
            <a:ext cx="2270878" cy="2390399"/>
          </a:xfrm>
          <a:prstGeom prst="rect">
            <a:avLst/>
          </a:prstGeom>
        </p:spPr>
      </p:pic>
    </p:spTree>
    <p:extLst>
      <p:ext uri="{BB962C8B-B14F-4D97-AF65-F5344CB8AC3E}">
        <p14:creationId xmlns:p14="http://schemas.microsoft.com/office/powerpoint/2010/main" val="13048148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Pr0t0type # 2 – vouchers/discount</a:t>
            </a:r>
          </a:p>
        </p:txBody>
      </p:sp>
      <p:sp>
        <p:nvSpPr>
          <p:cNvPr id="3" name="Content Placeholder 2"/>
          <p:cNvSpPr>
            <a:spLocks noGrp="1"/>
          </p:cNvSpPr>
          <p:nvPr>
            <p:ph idx="1"/>
          </p:nvPr>
        </p:nvSpPr>
        <p:spPr>
          <a:xfrm>
            <a:off x="2849731" y="2286000"/>
            <a:ext cx="4900475" cy="4023360"/>
          </a:xfrm>
        </p:spPr>
        <p:txBody>
          <a:bodyPr>
            <a:normAutofit fontScale="92500"/>
          </a:bodyPr>
          <a:lstStyle/>
          <a:p>
            <a:r>
              <a:rPr lang="en-US" dirty="0"/>
              <a:t>1- Customer will make a call</a:t>
            </a:r>
          </a:p>
          <a:p>
            <a:r>
              <a:rPr lang="en-US" dirty="0"/>
              <a:t>2- Greetings</a:t>
            </a:r>
          </a:p>
          <a:p>
            <a:r>
              <a:rPr lang="en-US" dirty="0"/>
              <a:t>3- we’ll ask him options then he’ll ans.</a:t>
            </a:r>
          </a:p>
          <a:p>
            <a:r>
              <a:rPr lang="en-US" dirty="0"/>
              <a:t>4- We’ll then enquire him about any other issue and them we’ll tell him charges</a:t>
            </a:r>
          </a:p>
          <a:p>
            <a:r>
              <a:rPr lang="en-US" dirty="0"/>
              <a:t>5- We’ll ask him about discount and promotions if he has any of them.</a:t>
            </a:r>
          </a:p>
          <a:p>
            <a:r>
              <a:rPr lang="en-US" dirty="0"/>
              <a:t>6- we’ll ask him his address and will tell him final charges.</a:t>
            </a:r>
          </a:p>
          <a:p>
            <a:r>
              <a:rPr lang="en-US" dirty="0"/>
              <a:t>7- Finally, we’ll send our mechanic to him.</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1865" y="3718560"/>
            <a:ext cx="2381250" cy="25908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853" y="3681291"/>
            <a:ext cx="2270878" cy="2390399"/>
          </a:xfrm>
          <a:prstGeom prst="rect">
            <a:avLst/>
          </a:prstGeom>
        </p:spPr>
      </p:pic>
    </p:spTree>
    <p:extLst>
      <p:ext uri="{BB962C8B-B14F-4D97-AF65-F5344CB8AC3E}">
        <p14:creationId xmlns:p14="http://schemas.microsoft.com/office/powerpoint/2010/main" val="2240777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Pr0t0type # 3 – online portal</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02164"/>
            <a:ext cx="3376609" cy="1755836"/>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43036" y="4146951"/>
            <a:ext cx="2648964" cy="2711049"/>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76609" y="1917578"/>
            <a:ext cx="5888717" cy="4119238"/>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76609" y="1917579"/>
            <a:ext cx="5888717" cy="4119238"/>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76609" y="1944207"/>
            <a:ext cx="5893023" cy="4092609"/>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72304" y="1899812"/>
            <a:ext cx="5881646" cy="4411234"/>
          </a:xfrm>
          <a:prstGeom prst="rect">
            <a:avLst/>
          </a:prstGeom>
        </p:spPr>
      </p:pic>
      <p:pic>
        <p:nvPicPr>
          <p:cNvPr id="21" name="Picture 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72304" y="1899812"/>
            <a:ext cx="5924363" cy="4323435"/>
          </a:xfrm>
          <a:prstGeom prst="rect">
            <a:avLst/>
          </a:prstGeom>
        </p:spPr>
      </p:pic>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93474" y="1917578"/>
            <a:ext cx="5903193" cy="4234648"/>
          </a:xfrm>
          <a:prstGeom prst="rect">
            <a:avLst/>
          </a:prstGeom>
        </p:spPr>
      </p:pic>
    </p:spTree>
    <p:extLst>
      <p:ext uri="{BB962C8B-B14F-4D97-AF65-F5344CB8AC3E}">
        <p14:creationId xmlns:p14="http://schemas.microsoft.com/office/powerpoint/2010/main" val="3210003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inVertic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arn(inVertical)">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arn(inVertical)">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barn(inVertical)">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barn(inVertical)">
                                      <p:cBhvr>
                                        <p:cTn id="3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Pr0t0type’s Experiencers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5745" y="2360720"/>
            <a:ext cx="3840332" cy="384033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074" y="2360720"/>
            <a:ext cx="3840332" cy="384033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4649" y="1675377"/>
            <a:ext cx="3666477" cy="4877267"/>
          </a:xfrm>
          <a:prstGeom prst="rect">
            <a:avLst/>
          </a:prstGeom>
        </p:spPr>
      </p:pic>
    </p:spTree>
    <p:extLst>
      <p:ext uri="{BB962C8B-B14F-4D97-AF65-F5344CB8AC3E}">
        <p14:creationId xmlns:p14="http://schemas.microsoft.com/office/powerpoint/2010/main" val="1886445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53414" y="2263806"/>
            <a:ext cx="5575177" cy="2315651"/>
          </a:xfrm>
        </p:spPr>
        <p:txBody>
          <a:bodyPr>
            <a:normAutofit/>
          </a:bodyPr>
          <a:lstStyle/>
          <a:p>
            <a:r>
              <a:rPr lang="en-US" sz="7200" dirty="0"/>
              <a:t>conclusion</a:t>
            </a:r>
          </a:p>
        </p:txBody>
      </p:sp>
    </p:spTree>
    <p:extLst>
      <p:ext uri="{BB962C8B-B14F-4D97-AF65-F5344CB8AC3E}">
        <p14:creationId xmlns:p14="http://schemas.microsoft.com/office/powerpoint/2010/main" val="2249210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53414" y="2263806"/>
            <a:ext cx="5575177" cy="2315651"/>
          </a:xfrm>
        </p:spPr>
        <p:txBody>
          <a:bodyPr>
            <a:normAutofit/>
          </a:bodyPr>
          <a:lstStyle/>
          <a:p>
            <a:r>
              <a:rPr lang="en-US" sz="7200" dirty="0"/>
              <a:t>Questions?</a:t>
            </a:r>
          </a:p>
        </p:txBody>
      </p:sp>
    </p:spTree>
    <p:extLst>
      <p:ext uri="{BB962C8B-B14F-4D97-AF65-F5344CB8AC3E}">
        <p14:creationId xmlns:p14="http://schemas.microsoft.com/office/powerpoint/2010/main" val="1468427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0000" y="0"/>
            <a:ext cx="9814569" cy="6858000"/>
          </a:xfrm>
          <a:prstGeom prst="rect">
            <a:avLst/>
          </a:prstGeom>
        </p:spPr>
      </p:pic>
      <p:sp>
        <p:nvSpPr>
          <p:cNvPr id="11" name="Rectangle 10"/>
          <p:cNvSpPr/>
          <p:nvPr/>
        </p:nvSpPr>
        <p:spPr>
          <a:xfrm>
            <a:off x="0" y="0"/>
            <a:ext cx="1090000" cy="6858000"/>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0904569" y="0"/>
            <a:ext cx="1287431" cy="6858000"/>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entagon 12"/>
          <p:cNvSpPr/>
          <p:nvPr/>
        </p:nvSpPr>
        <p:spPr>
          <a:xfrm>
            <a:off x="585033" y="186960"/>
            <a:ext cx="8266004" cy="1269242"/>
          </a:xfrm>
          <a:prstGeom prst="homePlate">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rPr>
              <a:t>Problem Domain &amp; Need Finding</a:t>
            </a:r>
          </a:p>
        </p:txBody>
      </p:sp>
    </p:spTree>
    <p:extLst>
      <p:ext uri="{BB962C8B-B14F-4D97-AF65-F5344CB8AC3E}">
        <p14:creationId xmlns:p14="http://schemas.microsoft.com/office/powerpoint/2010/main" val="17275627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&amp; methodology</a:t>
            </a:r>
          </a:p>
        </p:txBody>
      </p:sp>
      <p:pic>
        <p:nvPicPr>
          <p:cNvPr id="13" name="Content Placeholder 1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4580" y="2250058"/>
            <a:ext cx="6239167" cy="4022725"/>
          </a:xfr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4580" y="2084832"/>
            <a:ext cx="6765835" cy="4333672"/>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1367" y="2084832"/>
            <a:ext cx="6252380" cy="4360904"/>
          </a:xfrm>
          <a:prstGeom prst="rect">
            <a:avLst/>
          </a:prstGeom>
        </p:spPr>
      </p:pic>
    </p:spTree>
    <p:extLst>
      <p:ext uri="{BB962C8B-B14F-4D97-AF65-F5344CB8AC3E}">
        <p14:creationId xmlns:p14="http://schemas.microsoft.com/office/powerpoint/2010/main" val="71166854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1- </a:t>
            </a:r>
            <a:r>
              <a:rPr lang="en-US" dirty="0" err="1"/>
              <a:t>Needfinding</a:t>
            </a:r>
            <a:r>
              <a:rPr lang="en-US" dirty="0"/>
              <a:t> interviews</a:t>
            </a:r>
          </a:p>
        </p:txBody>
      </p:sp>
      <p:pic>
        <p:nvPicPr>
          <p:cNvPr id="9" name="Picture Placeholder 8"/>
          <p:cNvPicPr>
            <a:picLocks noGrp="1" noChangeAspect="1"/>
          </p:cNvPicPr>
          <p:nvPr>
            <p:ph type="pic" idx="1"/>
          </p:nvPr>
        </p:nvPicPr>
        <p:blipFill>
          <a:blip r:embed="rId2">
            <a:extLst>
              <a:ext uri="{28A0092B-C50C-407E-A947-70E740481C1C}">
                <a14:useLocalDpi xmlns:a14="http://schemas.microsoft.com/office/drawing/2010/main" val="0"/>
              </a:ext>
            </a:extLst>
          </a:blip>
          <a:srcRect t="12490" b="12490"/>
          <a:stretch>
            <a:fillRect/>
          </a:stretch>
        </p:blipFill>
        <p:spPr/>
      </p:pic>
      <p:sp>
        <p:nvSpPr>
          <p:cNvPr id="8" name="Text Placeholder 7"/>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1877114023"/>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1- additional interviews</a:t>
            </a:r>
          </a:p>
        </p:txBody>
      </p:sp>
      <p:sp>
        <p:nvSpPr>
          <p:cNvPr id="6" name="Content Placeholder 5"/>
          <p:cNvSpPr>
            <a:spLocks noGrp="1"/>
          </p:cNvSpPr>
          <p:nvPr>
            <p:ph idx="1"/>
          </p:nvPr>
        </p:nvSpPr>
        <p:spPr/>
        <p:txBody>
          <a:bodyPr>
            <a:normAutofit/>
          </a:bodyPr>
          <a:lstStyle/>
          <a:p>
            <a:pPr>
              <a:buFont typeface="Wingdings" panose="05000000000000000000" pitchFamily="2" charset="2"/>
              <a:buChar char="q"/>
            </a:pPr>
            <a:r>
              <a:rPr lang="en-US" sz="2800" dirty="0"/>
              <a:t>	Survey was conducted on 5 more interviewers</a:t>
            </a:r>
          </a:p>
          <a:p>
            <a:pPr>
              <a:buFont typeface="Wingdings" panose="05000000000000000000" pitchFamily="2" charset="2"/>
              <a:buChar char="q"/>
            </a:pPr>
            <a:r>
              <a:rPr lang="en-US" sz="2800" dirty="0"/>
              <a:t>	Our spectrum included:</a:t>
            </a:r>
          </a:p>
          <a:p>
            <a:pPr lvl="5">
              <a:buFont typeface="Wingdings" panose="05000000000000000000" pitchFamily="2" charset="2"/>
              <a:buChar char="q"/>
            </a:pPr>
            <a:r>
              <a:rPr lang="en-US" sz="2000" dirty="0"/>
              <a:t>     Class B and class C bike riders</a:t>
            </a:r>
          </a:p>
          <a:p>
            <a:pPr lvl="5">
              <a:buFont typeface="Wingdings" panose="05000000000000000000" pitchFamily="2" charset="2"/>
              <a:buChar char="q"/>
            </a:pPr>
            <a:r>
              <a:rPr lang="en-US" sz="2000" dirty="0"/>
              <a:t>     Aged people as well as youngsters</a:t>
            </a:r>
          </a:p>
          <a:p>
            <a:pPr marL="777240" lvl="5" indent="0">
              <a:buNone/>
            </a:pPr>
            <a:endParaRPr lang="en-US" sz="2000" dirty="0"/>
          </a:p>
          <a:p>
            <a:pPr>
              <a:buFont typeface="Wingdings" panose="05000000000000000000" pitchFamily="2" charset="2"/>
              <a:buChar char="q"/>
            </a:pPr>
            <a:r>
              <a:rPr lang="en-US" sz="2800" dirty="0"/>
              <a:t>	Questionnaire included open ended questions to find ground reality</a:t>
            </a:r>
          </a:p>
          <a:p>
            <a:pPr>
              <a:buFont typeface="Wingdings" panose="05000000000000000000" pitchFamily="2" charset="2"/>
              <a:buChar char="q"/>
            </a:pPr>
            <a:r>
              <a:rPr lang="en-US" sz="2800" dirty="0"/>
              <a:t>	Questions were asked in form of a conversation to gain trust</a:t>
            </a:r>
            <a:endParaRPr lang="en-US" sz="2400" dirty="0"/>
          </a:p>
        </p:txBody>
      </p:sp>
    </p:spTree>
    <p:extLst>
      <p:ext uri="{BB962C8B-B14F-4D97-AF65-F5344CB8AC3E}">
        <p14:creationId xmlns:p14="http://schemas.microsoft.com/office/powerpoint/2010/main" val="17215864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2 – Point of views (POVs)</a:t>
            </a:r>
          </a:p>
        </p:txBody>
      </p:sp>
      <p:pic>
        <p:nvPicPr>
          <p:cNvPr id="9" name="Picture Placeholder 8"/>
          <p:cNvPicPr>
            <a:picLocks noGrp="1" noChangeAspect="1"/>
          </p:cNvPicPr>
          <p:nvPr>
            <p:ph type="pic" idx="1"/>
          </p:nvPr>
        </p:nvPicPr>
        <p:blipFill>
          <a:blip r:embed="rId2">
            <a:extLst>
              <a:ext uri="{28A0092B-C50C-407E-A947-70E740481C1C}">
                <a14:useLocalDpi xmlns:a14="http://schemas.microsoft.com/office/drawing/2010/main" val="0"/>
              </a:ext>
            </a:extLst>
          </a:blip>
          <a:srcRect t="12490" b="12490"/>
          <a:stretch>
            <a:fillRect/>
          </a:stretch>
        </p:blipFill>
        <p:spPr/>
      </p:pic>
      <p:sp>
        <p:nvSpPr>
          <p:cNvPr id="8" name="Text Placeholder 7"/>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54129321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Pov</a:t>
            </a:r>
            <a:r>
              <a:rPr lang="en-US" dirty="0"/>
              <a:t> # 1</a:t>
            </a:r>
          </a:p>
        </p:txBody>
      </p:sp>
      <p:sp>
        <p:nvSpPr>
          <p:cNvPr id="6" name="Content Placeholder 5"/>
          <p:cNvSpPr>
            <a:spLocks noGrp="1"/>
          </p:cNvSpPr>
          <p:nvPr>
            <p:ph idx="1"/>
          </p:nvPr>
        </p:nvSpPr>
        <p:spPr/>
        <p:txBody>
          <a:bodyPr>
            <a:normAutofit/>
          </a:bodyPr>
          <a:lstStyle/>
          <a:p>
            <a:r>
              <a:rPr lang="en-US" sz="3000" b="1" dirty="0"/>
              <a:t>We met:</a:t>
            </a:r>
            <a:r>
              <a:rPr lang="en-US" sz="2800" dirty="0"/>
              <a:t> </a:t>
            </a:r>
            <a:r>
              <a:rPr lang="en-US" sz="2600" dirty="0"/>
              <a:t>an average worker who has to work from morning till evening and only has to travel on his bike from his home to office and office to home. </a:t>
            </a:r>
          </a:p>
          <a:p>
            <a:r>
              <a:rPr lang="en-US" sz="3000" b="1" dirty="0"/>
              <a:t>We were amazed:</a:t>
            </a:r>
            <a:r>
              <a:rPr lang="en-US" sz="3000" dirty="0"/>
              <a:t> </a:t>
            </a:r>
            <a:r>
              <a:rPr lang="en-US" sz="2600" dirty="0"/>
              <a:t>that apparently he don’t had any issue with his bike maintenance but he was status quo and had a fixed mechanic. Only he had time issue, if his mechanic  not free then he waited for him.</a:t>
            </a:r>
          </a:p>
          <a:p>
            <a:r>
              <a:rPr lang="en-US" sz="3000" b="1" dirty="0"/>
              <a:t>It would be game changing: </a:t>
            </a:r>
            <a:r>
              <a:rPr lang="en-US" sz="2600" dirty="0"/>
              <a:t>we could create comfortable time slot for him for his bike maintenance.</a:t>
            </a:r>
            <a:endParaRPr lang="en-US" sz="2600" b="1" dirty="0"/>
          </a:p>
        </p:txBody>
      </p:sp>
    </p:spTree>
    <p:extLst>
      <p:ext uri="{BB962C8B-B14F-4D97-AF65-F5344CB8AC3E}">
        <p14:creationId xmlns:p14="http://schemas.microsoft.com/office/powerpoint/2010/main" val="1141404005"/>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POV # 2</a:t>
            </a:r>
          </a:p>
        </p:txBody>
      </p:sp>
      <p:sp>
        <p:nvSpPr>
          <p:cNvPr id="3" name="Content Placeholder 2"/>
          <p:cNvSpPr>
            <a:spLocks noGrp="1"/>
          </p:cNvSpPr>
          <p:nvPr>
            <p:ph idx="1"/>
          </p:nvPr>
        </p:nvSpPr>
        <p:spPr/>
        <p:txBody>
          <a:bodyPr>
            <a:normAutofit/>
          </a:bodyPr>
          <a:lstStyle/>
          <a:p>
            <a:r>
              <a:rPr lang="en-US" sz="3000" b="1" dirty="0"/>
              <a:t>We met: </a:t>
            </a:r>
            <a:r>
              <a:rPr lang="en-US" sz="2800" b="1" dirty="0"/>
              <a:t>: </a:t>
            </a:r>
            <a:r>
              <a:rPr lang="en-US" sz="2600" dirty="0"/>
              <a:t>a well-travelled and very young office worker whose job was not too tough and lived in central Lahore but has to ride his bike for about 40 Kilometers per day.</a:t>
            </a:r>
          </a:p>
          <a:p>
            <a:r>
              <a:rPr lang="en-US" sz="3000" b="1" dirty="0"/>
              <a:t>We were amazed:</a:t>
            </a:r>
            <a:r>
              <a:rPr lang="en-US" sz="3000" dirty="0"/>
              <a:t> </a:t>
            </a:r>
            <a:r>
              <a:rPr lang="en-US" sz="2600" dirty="0"/>
              <a:t>to know that he also wanted a service which could provide him ease and he comfortably gets his bike maintained because he too had shortage of time and couldn’t take his bike for maintenance to mechanic and he highlighted charges issue as well.</a:t>
            </a:r>
          </a:p>
          <a:p>
            <a:r>
              <a:rPr lang="en-US" sz="3000" b="1" dirty="0"/>
              <a:t>It would be game changing if: </a:t>
            </a:r>
            <a:r>
              <a:rPr lang="en-US" sz="2600" dirty="0"/>
              <a:t>we could come up with a service that meets these challenges and provide him that service.</a:t>
            </a:r>
            <a:endParaRPr lang="en-US" sz="2600" b="1" dirty="0"/>
          </a:p>
          <a:p>
            <a:endParaRPr lang="en-US" sz="2600" dirty="0"/>
          </a:p>
        </p:txBody>
      </p:sp>
    </p:spTree>
    <p:extLst>
      <p:ext uri="{BB962C8B-B14F-4D97-AF65-F5344CB8AC3E}">
        <p14:creationId xmlns:p14="http://schemas.microsoft.com/office/powerpoint/2010/main" val="2614403325"/>
      </p:ext>
    </p:extLst>
  </p:cSld>
  <p:clrMapOvr>
    <a:masterClrMapping/>
  </p:clrMapOvr>
  <p:transition spd="med">
    <p:pull/>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29F68FFC-748B-4FC3-BF39-7F84A6D5840F}"/>
    </a:ext>
  </a:extLst>
</a:theme>
</file>

<file path=docProps/app.xml><?xml version="1.0" encoding="utf-8"?>
<Properties xmlns="http://schemas.openxmlformats.org/officeDocument/2006/extended-properties" xmlns:vt="http://schemas.openxmlformats.org/officeDocument/2006/docPropsVTypes">
  <Template>Retrospect</Template>
  <TotalTime>763</TotalTime>
  <Words>741</Words>
  <Application>Microsoft Office PowerPoint</Application>
  <PresentationFormat>Widescreen</PresentationFormat>
  <Paragraphs>70</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Tw Cen MT</vt:lpstr>
      <vt:lpstr>Wingdings</vt:lpstr>
      <vt:lpstr>Wingdings 3</vt:lpstr>
      <vt:lpstr>Integral</vt:lpstr>
      <vt:lpstr>E-mechanic</vt:lpstr>
      <vt:lpstr>Team members</vt:lpstr>
      <vt:lpstr>PowerPoint Presentation</vt:lpstr>
      <vt:lpstr>Process &amp; methodology</vt:lpstr>
      <vt:lpstr>1- Needfinding interviews</vt:lpstr>
      <vt:lpstr>1- additional interviews</vt:lpstr>
      <vt:lpstr>2 – Point of views (POVs)</vt:lpstr>
      <vt:lpstr>Pov # 1</vt:lpstr>
      <vt:lpstr>POV # 2</vt:lpstr>
      <vt:lpstr>POV # 3</vt:lpstr>
      <vt:lpstr>3 – How might we? (hmw)</vt:lpstr>
      <vt:lpstr>Hmw # 1</vt:lpstr>
      <vt:lpstr>Hmw # 2</vt:lpstr>
      <vt:lpstr>Hmw # 3</vt:lpstr>
      <vt:lpstr>4- solution</vt:lpstr>
      <vt:lpstr>Solution # 1</vt:lpstr>
      <vt:lpstr>Solution # 2</vt:lpstr>
      <vt:lpstr>Solution # 3</vt:lpstr>
      <vt:lpstr>5- experience prototype</vt:lpstr>
      <vt:lpstr>Prototype # 1 – Make a call</vt:lpstr>
      <vt:lpstr>Pr0t0type # 2 – vouchers/discount</vt:lpstr>
      <vt:lpstr>Pr0t0type # 3 – online portal</vt:lpstr>
      <vt:lpstr>Pr0t0type’s Experiencers</vt:lpstr>
      <vt:lpstr>conclusion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Tayeba Tariq</dc:creator>
  <cp:lastModifiedBy>usama latif</cp:lastModifiedBy>
  <cp:revision>74</cp:revision>
  <dcterms:created xsi:type="dcterms:W3CDTF">2017-03-19T06:55:35Z</dcterms:created>
  <dcterms:modified xsi:type="dcterms:W3CDTF">2017-04-05T10:49:37Z</dcterms:modified>
</cp:coreProperties>
</file>